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2"/>
  </p:notesMasterIdLst>
  <p:handoutMasterIdLst>
    <p:handoutMasterId r:id="rId13"/>
  </p:handoutMasterIdLst>
  <p:sldIdLst>
    <p:sldId id="305" r:id="rId2"/>
    <p:sldId id="333" r:id="rId3"/>
    <p:sldId id="422" r:id="rId4"/>
    <p:sldId id="397" r:id="rId5"/>
    <p:sldId id="439" r:id="rId6"/>
    <p:sldId id="438" r:id="rId7"/>
    <p:sldId id="419" r:id="rId8"/>
    <p:sldId id="418" r:id="rId9"/>
    <p:sldId id="423" r:id="rId10"/>
    <p:sldId id="436" r:id="rId11"/>
  </p:sldIdLst>
  <p:sldSz cx="9144000" cy="5143500" type="screen16x9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4DE6"/>
    <a:srgbClr val="001800"/>
    <a:srgbClr val="000400"/>
    <a:srgbClr val="003300"/>
    <a:srgbClr val="001400"/>
    <a:srgbClr val="006600"/>
    <a:srgbClr val="CDFFE4"/>
    <a:srgbClr val="40AEF2"/>
    <a:srgbClr val="0E8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5708" autoAdjust="0"/>
  </p:normalViewPr>
  <p:slideViewPr>
    <p:cSldViewPr>
      <p:cViewPr varScale="1">
        <p:scale>
          <a:sx n="93" d="100"/>
          <a:sy n="93" d="100"/>
        </p:scale>
        <p:origin x="504" y="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0A6E0-3A9D-4EAC-A11E-FEC605EA2F28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AF319-A184-45FC-9DE2-EB9CD3FA17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867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36C33-2F50-4361-9651-B5934CDC7413}" type="datetimeFigureOut">
              <a:rPr lang="ru-RU" smtClean="0"/>
              <a:pPr/>
              <a:t>09.11.2021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3846F-E4DD-4C7C-A04D-B5CB438F4A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306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16153" y="9373346"/>
            <a:ext cx="2918048" cy="49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cs typeface="Arial" charset="0"/>
              </a:rPr>
              <a:pPr algn="r" eaLnBrk="1" hangingPunct="1"/>
              <a:t>1</a:t>
            </a:fld>
            <a:endParaRPr lang="ru-RU" sz="1200" dirty="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77498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16153" y="9373346"/>
            <a:ext cx="2918048" cy="49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cs typeface="Arial" charset="0"/>
              </a:rPr>
              <a:pPr algn="r" eaLnBrk="1" hangingPunct="1"/>
              <a:t>2</a:t>
            </a:fld>
            <a:endParaRPr lang="ru-RU" sz="1200" dirty="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32455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16153" y="9373346"/>
            <a:ext cx="2918048" cy="49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cs typeface="Arial" charset="0"/>
              </a:rPr>
              <a:pPr algn="r" eaLnBrk="1" hangingPunct="1"/>
              <a:t>4</a:t>
            </a:fld>
            <a:endParaRPr lang="ru-RU" sz="1200" dirty="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01727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16153" y="9373346"/>
            <a:ext cx="2918048" cy="49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cs typeface="Arial" charset="0"/>
              </a:rPr>
              <a:pPr algn="r" eaLnBrk="1" hangingPunct="1"/>
              <a:t>5</a:t>
            </a:fld>
            <a:endParaRPr lang="ru-RU" sz="1200" dirty="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64660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16153" y="9373346"/>
            <a:ext cx="2918048" cy="49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cs typeface="Arial" charset="0"/>
              </a:rPr>
              <a:pPr algn="r" eaLnBrk="1" hangingPunct="1"/>
              <a:t>6</a:t>
            </a:fld>
            <a:endParaRPr lang="ru-RU" sz="1200" dirty="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95212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60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95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87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3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62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025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05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153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52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657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87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55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5143500"/>
          </a:xfrm>
          <a:prstGeom prst="rect">
            <a:avLst/>
          </a:prstGeom>
        </p:spPr>
      </p:pic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701824" y="4804000"/>
            <a:ext cx="8370168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Киренского муниципального района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/>
        </p:nvSpPr>
        <p:spPr>
          <a:xfrm>
            <a:off x="800904" y="3507854"/>
            <a:ext cx="831641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0"/>
            <a:ext cx="7104895" cy="975528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4" name="Picture 2" descr="Исторический очер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43" y="174186"/>
            <a:ext cx="7416824" cy="160526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00903" y="1410663"/>
            <a:ext cx="7503563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Муниципальная целевая модель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наставничества для организаций, осуществляющих образовательную деятельность по общеобразовательным, дополнительным общеобразовательным программам и программам дошкольного образования в Киренском районе</a:t>
            </a: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26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5143500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142858"/>
            <a:ext cx="1106340" cy="13955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701824" y="4804000"/>
            <a:ext cx="8370168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Киренского муниципального района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Apples_White_background_4985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2571750"/>
            <a:ext cx="3214710" cy="21351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0881499">
            <a:off x="960491" y="1015307"/>
            <a:ext cx="6429420" cy="156966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</a:t>
            </a:r>
            <a:r>
              <a:rPr lang="ru-RU" sz="9600" b="1" dirty="0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пасибо</a:t>
            </a:r>
            <a:endParaRPr lang="ru-RU" sz="9600" b="1" dirty="0">
              <a:ln w="1905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5143500"/>
          </a:xfrm>
          <a:prstGeom prst="rect">
            <a:avLst/>
          </a:prstGeom>
        </p:spPr>
      </p:pic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701824" y="4804000"/>
            <a:ext cx="8370168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Киренского муниципального района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24195" y="3784641"/>
            <a:ext cx="6696744" cy="419844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СОШ -10                     ООШ-2                     НОШ - 3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1" name="Прямоугольник 22"/>
          <p:cNvSpPr txBox="1">
            <a:spLocks noChangeArrowheads="1"/>
          </p:cNvSpPr>
          <p:nvPr/>
        </p:nvSpPr>
        <p:spPr bwMode="auto">
          <a:xfrm>
            <a:off x="1763688" y="104587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Сеть образовательных организаций Киренского района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785" y="1867695"/>
            <a:ext cx="2094212" cy="2288564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104587"/>
            <a:ext cx="1106340" cy="13241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2214546" y="1000114"/>
            <a:ext cx="4147921" cy="410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системы образования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2188493" y="1558145"/>
            <a:ext cx="295275" cy="409575"/>
          </a:xfrm>
          <a:prstGeom prst="downArrow">
            <a:avLst>
              <a:gd name="adj1" fmla="val 50000"/>
              <a:gd name="adj2" fmla="val 34677"/>
            </a:avLst>
          </a:prstGeom>
          <a:solidFill>
            <a:srgbClr val="66CCFF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4086039" y="1558145"/>
            <a:ext cx="323850" cy="409575"/>
          </a:xfrm>
          <a:prstGeom prst="downArrow">
            <a:avLst>
              <a:gd name="adj1" fmla="val 50000"/>
              <a:gd name="adj2" fmla="val 31618"/>
            </a:avLst>
          </a:prstGeom>
          <a:solidFill>
            <a:srgbClr val="66CCFF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6000760" y="1571618"/>
            <a:ext cx="352425" cy="409575"/>
          </a:xfrm>
          <a:prstGeom prst="downArrow">
            <a:avLst>
              <a:gd name="adj1" fmla="val 50000"/>
              <a:gd name="adj2" fmla="val 29054"/>
            </a:avLst>
          </a:prstGeom>
          <a:solidFill>
            <a:srgbClr val="66CCFF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55577" y="2366309"/>
            <a:ext cx="194421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Дошкольные организации -13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2366309"/>
            <a:ext cx="266429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Общеобразовательные организации - 15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5943" y="2366309"/>
            <a:ext cx="1580354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МАУ ДО ДЮЦ «Гармония» - 1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 rot="2419883">
            <a:off x="2680886" y="3130394"/>
            <a:ext cx="352425" cy="466725"/>
          </a:xfrm>
          <a:prstGeom prst="downArrow">
            <a:avLst>
              <a:gd name="adj1" fmla="val 50000"/>
              <a:gd name="adj2" fmla="val 33108"/>
            </a:avLst>
          </a:prstGeom>
          <a:solidFill>
            <a:srgbClr val="66CCFF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4147712" y="3135433"/>
            <a:ext cx="342900" cy="481312"/>
          </a:xfrm>
          <a:prstGeom prst="downArrow">
            <a:avLst>
              <a:gd name="adj1" fmla="val 50000"/>
              <a:gd name="adj2" fmla="val 34028"/>
            </a:avLst>
          </a:prstGeom>
          <a:solidFill>
            <a:srgbClr val="66CCFF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 rot="-2624809">
            <a:off x="5555011" y="3155213"/>
            <a:ext cx="333375" cy="466725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66CCFF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26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824" y="195486"/>
            <a:ext cx="8213568" cy="37444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514350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701824" y="4804000"/>
            <a:ext cx="8370168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Киренского муниципального района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132" y="0"/>
            <a:ext cx="4176465" cy="4804000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 rotWithShape="1">
          <a:blip r:embed="rId4"/>
          <a:srcRect l="22693" t="16463" r="45026" b="10356"/>
          <a:stretch/>
        </p:blipFill>
        <p:spPr bwMode="auto">
          <a:xfrm>
            <a:off x="5148064" y="195486"/>
            <a:ext cx="3456384" cy="46085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5143500"/>
          </a:xfrm>
          <a:prstGeom prst="rect">
            <a:avLst/>
          </a:prstGeom>
        </p:spPr>
      </p:pic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701824" y="4804000"/>
            <a:ext cx="8370168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Киренского муниципального района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84054"/>
            <a:ext cx="7104895" cy="975528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14" y="1214428"/>
            <a:ext cx="3855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8464" y="84054"/>
            <a:ext cx="728192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внедрения муниципальной целевой модели наставничества для организаций, осуществляющих образовательную деятельность по общеобразовательным, дополнительным общеобразовательным программам и программам дошкольного образования в Киренском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районе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понятийный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процессом внедрения и реализации Целевой модели наставничества в образовательных организациях Киренского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комплект документов, необходимых для внедрения Целевой модели наставничества в Киренском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районе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 Целевой модели наставничества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pPr lvl="0"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формы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наставничества «ученик — ученик» </a:t>
            </a:r>
          </a:p>
          <a:p>
            <a:pPr lvl="1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наставничества «учитель — учитель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наставничества «учитель — ученик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муниципальной системы наставничества и система мониторинга их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целевые показатели эффективности внедрения муниципальной целевой модели наставничества Киренского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мониторинга достижения целевых показателей внедрения Целевой модели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мониторинга наставнической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0"/>
            <a:ext cx="1010392" cy="12858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4716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5143500"/>
          </a:xfrm>
          <a:prstGeom prst="rect">
            <a:avLst/>
          </a:prstGeom>
        </p:spPr>
      </p:pic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701824" y="4804000"/>
            <a:ext cx="8370168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Киренского муниципального района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84054"/>
            <a:ext cx="7104895" cy="975528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14" y="1214428"/>
            <a:ext cx="3855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195486"/>
            <a:ext cx="7281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 для Киренского района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 «ученик — ученик» </a:t>
            </a:r>
          </a:p>
          <a:p>
            <a:pPr lvl="1"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 «учитель — учитель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 «учитель — ученик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0"/>
            <a:ext cx="1010392" cy="12858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389" y="982825"/>
            <a:ext cx="3072447" cy="34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5143500"/>
          </a:xfrm>
          <a:prstGeom prst="rect">
            <a:avLst/>
          </a:prstGeom>
        </p:spPr>
      </p:pic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701824" y="4804000"/>
            <a:ext cx="8370168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Киренского муниципального района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84054"/>
            <a:ext cx="7104895" cy="975528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14" y="1214428"/>
            <a:ext cx="3855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8464" y="84054"/>
            <a:ext cx="728192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228600"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10243E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</a:t>
            </a:r>
            <a:r>
              <a:rPr lang="ru-RU" sz="1600" b="1" dirty="0">
                <a:solidFill>
                  <a:srgbClr val="10243E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Используемый</a:t>
            </a:r>
            <a:r>
              <a:rPr lang="ru-RU" sz="1600" b="1" spc="34" dirty="0">
                <a:solidFill>
                  <a:srgbClr val="10243E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</a:t>
            </a:r>
            <a:r>
              <a:rPr lang="ru-RU" sz="1600" b="1" dirty="0">
                <a:solidFill>
                  <a:srgbClr val="10243E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понятийный</a:t>
            </a:r>
            <a:r>
              <a:rPr lang="ru-RU" sz="1600" b="1" spc="-11" dirty="0">
                <a:solidFill>
                  <a:srgbClr val="10243E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 </a:t>
            </a:r>
            <a:r>
              <a:rPr lang="ru-RU" sz="1600" b="1" dirty="0">
                <a:solidFill>
                  <a:srgbClr val="10243E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аппарат</a:t>
            </a:r>
          </a:p>
          <a:p>
            <a:pPr marL="457200" lvl="0" indent="-228600" algn="just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1" dirty="0">
              <a:solidFill>
                <a:srgbClr val="10243E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  <a:p>
            <a:pPr lvl="0" algn="just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u="sng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Наставничество</a:t>
            </a:r>
            <a:r>
              <a:rPr lang="ru-RU" sz="1400" b="1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— </a:t>
            </a:r>
            <a:r>
              <a:rPr lang="ru-RU" sz="1400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неформальный процесс обмена знаниями, социальным опытом, формирования навыков, компетенций, метакомпетенций и ценностей, психологическая поддержка, получаемая обучаемым в работе, карьере и профессиональном развитии через неформальное </a:t>
            </a:r>
            <a:r>
              <a:rPr lang="ru-RU" sz="1400" dirty="0" err="1" smtClean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взаимообогащающем</a:t>
            </a:r>
            <a:r>
              <a:rPr lang="ru-RU" sz="1400" dirty="0" smtClean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1400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общение, основанное на доверии и партнерстве.</a:t>
            </a:r>
          </a:p>
          <a:p>
            <a:pPr lvl="0" algn="just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dirty="0">
              <a:solidFill>
                <a:srgbClr val="10243E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lvl="0" algn="just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u="sng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Наставник</a:t>
            </a:r>
            <a:r>
              <a:rPr lang="ru-RU" sz="1400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— участник программы наставничества, имеющий успешной опыт в достижении жизненного, личностного и профессионального результата, компетентный и готовый поделиться опытом и </a:t>
            </a:r>
            <a:r>
              <a:rPr lang="ru-RU" sz="1400" dirty="0" smtClean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навыками, необходимыми для </a:t>
            </a:r>
            <a:r>
              <a:rPr lang="ru-RU" sz="1400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стимуляции</a:t>
            </a:r>
            <a:r>
              <a:rPr lang="ru-RU" sz="1400" spc="6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1400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и поддержки</a:t>
            </a:r>
            <a:r>
              <a:rPr lang="ru-RU" sz="1400" spc="6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1400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процессов самореализации и самосовершенствования наставляемого.</a:t>
            </a:r>
          </a:p>
          <a:p>
            <a:pPr lvl="0" algn="just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dirty="0">
              <a:solidFill>
                <a:srgbClr val="10243E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lvl="0" algn="just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u="sng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Наставляемый</a:t>
            </a:r>
            <a:r>
              <a:rPr lang="ru-RU" sz="1400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— участник программы наставничества, который через</a:t>
            </a:r>
            <a:r>
              <a:rPr lang="ru-RU" sz="1400" spc="6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1400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взаимодействие с наставником и при его помощи и поддержке решает конкретные жизненные, личные и профессиональные задачи, приобретает новый опыт и</a:t>
            </a:r>
            <a:r>
              <a:rPr lang="ru-RU" sz="1400" spc="6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1400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развивает</a:t>
            </a:r>
            <a:r>
              <a:rPr lang="ru-RU" sz="1400" spc="6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1400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новые</a:t>
            </a:r>
            <a:r>
              <a:rPr lang="ru-RU" sz="1400" spc="6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1400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навыки</a:t>
            </a:r>
            <a:r>
              <a:rPr lang="ru-RU" sz="1400" spc="6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1400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и</a:t>
            </a:r>
            <a:r>
              <a:rPr lang="ru-RU" sz="1400" spc="6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1400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компетенции.</a:t>
            </a:r>
            <a:r>
              <a:rPr lang="ru-RU" sz="1400" spc="6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1400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В</a:t>
            </a:r>
            <a:r>
              <a:rPr lang="ru-RU" sz="1400" spc="6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1400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конкретных</a:t>
            </a:r>
            <a:r>
              <a:rPr lang="ru-RU" sz="1400" spc="6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1400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формах</a:t>
            </a:r>
            <a:r>
              <a:rPr lang="ru-RU" sz="1400" spc="6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1400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наставляемый</a:t>
            </a:r>
            <a:r>
              <a:rPr lang="ru-RU" sz="1400" spc="164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1400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может</a:t>
            </a:r>
            <a:r>
              <a:rPr lang="ru-RU" sz="1400" spc="31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1400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быть определен</a:t>
            </a:r>
            <a:r>
              <a:rPr lang="ru-RU" sz="1400" spc="65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1400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термином</a:t>
            </a:r>
            <a:r>
              <a:rPr lang="ru-RU" sz="1400" spc="71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1400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«обучающийся».</a:t>
            </a:r>
          </a:p>
          <a:p>
            <a:pPr lv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dirty="0">
              <a:solidFill>
                <a:srgbClr val="10243E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lvl="0" algn="just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u="sng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Куратор</a:t>
            </a:r>
            <a:r>
              <a:rPr lang="ru-RU" sz="1400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— сотрудник организации, осуществляющей деятельность по</a:t>
            </a:r>
            <a:r>
              <a:rPr lang="ru-RU" sz="1400" spc="6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1400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общеобразовательным, дополнительным общеобразовательным программам</a:t>
            </a:r>
            <a:r>
              <a:rPr lang="ru-RU" sz="1400" spc="6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1400" dirty="0">
                <a:solidFill>
                  <a:srgbClr val="10243E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который отвечает за организацию программы наставничества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0"/>
            <a:ext cx="1010392" cy="12858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189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5143500"/>
          </a:xfrm>
          <a:prstGeom prst="rect">
            <a:avLst/>
          </a:prstGeom>
        </p:spPr>
      </p:pic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701824" y="4804000"/>
            <a:ext cx="8370168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Киренского муниципального района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214296"/>
            <a:ext cx="7104895" cy="975528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400" b="1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0"/>
            <a:ext cx="8856985" cy="4752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6"/>
            <a:ext cx="7104895" cy="975528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400" b="1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5143500"/>
          </a:xfrm>
          <a:prstGeom prst="rect">
            <a:avLst/>
          </a:prstGeom>
        </p:spPr>
      </p:pic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701824" y="4804000"/>
            <a:ext cx="8370168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Киренского муниципального района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777611"/>
              </p:ext>
            </p:extLst>
          </p:nvPr>
        </p:nvGraphicFramePr>
        <p:xfrm>
          <a:off x="971600" y="104587"/>
          <a:ext cx="7920881" cy="472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8432"/>
                <a:gridCol w="1755667"/>
                <a:gridCol w="1137189"/>
                <a:gridCol w="1139593"/>
              </a:tblGrid>
              <a:tr h="296902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indent="2019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indent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</a:tr>
              <a:tr h="8682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lang="ru-RU" sz="1200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	ОО, вовлеченных</a:t>
                      </a:r>
                      <a:r>
                        <a:rPr lang="ru-RU" sz="1200" spc="-3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различные формы сопровождения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наставничества,</a:t>
                      </a:r>
                      <a:r>
                        <a:rPr lang="ru-RU" sz="12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проект «Современная школа» национального проекта «Образование»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</a:tr>
              <a:tr h="9697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 ДОО, вовлечена различные формы сопровождения наставничества и шефства,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проект «Успех каждого ребенка» национального «Образование»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indent="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</a:tr>
              <a:tr h="8137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учителей в возрасте до 35 лет, вовлеченных в различные формы поддержки и сопровождения в первые три года работы,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проект «Учитель будущего» национального «Образование»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indent="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</a:tr>
              <a:tr h="5835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и подростков от 15 до 19 лет, вошедших в программы наставничества в роли наставника,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модель наставничества (распоряжение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 от 25.12.2019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1200" spc="1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P-145)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indent="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</a:tr>
              <a:tr h="5835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удовлетворенности наставляемых участием в программам наставничества, % (опросный)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019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</a:tr>
              <a:tr h="5835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удовлетворенности наставников участием в программах наставничества, % (опросный)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22" marR="31622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403648" cy="5143500"/>
          </a:xfrm>
          <a:prstGeom prst="rect">
            <a:avLst/>
          </a:prstGeom>
        </p:spPr>
      </p:pic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701824" y="4804000"/>
            <a:ext cx="8370168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Киренского муниципального района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214296"/>
            <a:ext cx="80010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4" name="Рисунок 13"/>
          <p:cNvPicPr/>
          <p:nvPr/>
        </p:nvPicPr>
        <p:blipFill rotWithShape="1">
          <a:blip r:embed="rId3"/>
          <a:srcRect l="21848" t="18637" r="20882" b="7055"/>
          <a:stretch/>
        </p:blipFill>
        <p:spPr bwMode="auto">
          <a:xfrm>
            <a:off x="103187" y="-123190"/>
            <a:ext cx="8937625" cy="49271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4984</TotalTime>
  <Words>562</Words>
  <Application>Microsoft Office PowerPoint</Application>
  <PresentationFormat>Экран (16:9)</PresentationFormat>
  <Paragraphs>93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Microsoft YaHei</vt:lpstr>
      <vt:lpstr>Arial</vt:lpstr>
      <vt:lpstr>Calibri</vt:lpstr>
      <vt:lpstr>Times New Roman</vt:lpstr>
      <vt:lpstr>Verdana</vt:lpstr>
      <vt:lpstr>Тема Office</vt:lpstr>
      <vt:lpstr>Презентация PowerPoint</vt:lpstr>
      <vt:lpstr>                     СОШ -10                     ООШ-2                     НОШ - 3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Afanaseva</dc:creator>
  <cp:lastModifiedBy>777</cp:lastModifiedBy>
  <cp:revision>557</cp:revision>
  <cp:lastPrinted>2014-04-09T19:40:16Z</cp:lastPrinted>
  <dcterms:created xsi:type="dcterms:W3CDTF">2014-03-04T07:12:45Z</dcterms:created>
  <dcterms:modified xsi:type="dcterms:W3CDTF">2021-11-09T03:13:48Z</dcterms:modified>
</cp:coreProperties>
</file>